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C6"/>
    <a:srgbClr val="EE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00CBB4-0C4F-473F-A3BF-8DB1413F1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6B2CC82-DE03-48E4-83C7-5FD9AAE971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B4A533-05D3-4E3C-B420-1DE4A847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026E95-A88D-4E75-8B56-0D3D33AA4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E529A3-1BFC-4D28-B0A0-8363157F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98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E648A7-62CC-44F6-A369-2F06343B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29E252D-6512-4538-91B7-B570213FB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C10997-E086-4C72-B762-FA3D19517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75A326-75C0-476E-98FC-6EC60B931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618EAA-27CC-42EA-8582-E1C4C1F5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40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92BAF74-B0D8-4FF5-8031-870BCB1C1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5E9572-6091-46DA-A11B-85C9A6A34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F96A47-2B79-45F2-BCA7-2E5DA4E2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7EEC09-2CF3-43FD-A08F-BAD0C3BDC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0ED01A-6D09-4DF3-ACAF-2715CF6C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60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06B3B9-697B-4697-9BC9-8D174484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E338E6-E0EB-4399-B2F5-154B02EFE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D846D4-8EDD-4240-B4B7-67CF676F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07441A-4017-42F7-8550-40862A74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AF65E6-A0D8-4435-9673-4398064F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76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CE202F-1DB0-4D7B-8868-7106F34E0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A30376-B2D5-4DEA-B3EA-ABD03E17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F53706-A124-482F-926C-29B4035B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9BD2F7-8982-40C7-9131-03FD53FE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B4C477-CDA7-4EBD-815F-79F843F6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46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6F58D-9695-48E3-92F6-B04AC6680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3A81A0-006E-4E4A-AB96-E2EE78352B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DBE26B9-15D7-48F5-AC5C-CE6A6AAB3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1BA063-EC42-4FDB-9B74-25CC0817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77E2F2-B08C-480B-83A3-85562ACF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8090F6-E022-4814-85DF-4DA5DA9C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99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94915-E9EC-4883-A2E1-461CC657B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CA5FDE-E5B7-4D90-8C74-BCA6DAB2C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FEC791-93FE-44E0-98AB-19AF85398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FFE431-9B7E-4444-94D3-DFD9DB2A81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DB6CA0-F0A6-4559-B6D9-0B8AE43F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570527C-1A56-40E4-ABBA-931707F1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F655F53-E410-4C7F-8738-1FFF8E58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4C139D2-080A-454C-AC2B-6B014CB7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00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F941E1-EEB9-4FD9-AECC-176BBEBA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7EB672B-F54B-45A6-927B-6A451EF61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DEAA40-69A4-47F6-B5FE-36EA8948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3823803-C527-40DD-904E-5E201683B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49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4365CD8-B031-4C82-9942-3B18713EE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4E7E60-C9EE-431C-A367-D914C4D01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BF26D1-1295-4C32-B285-3F2393AA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42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EFBF63-0266-4A3A-8ACD-5905D7A0B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0240DC-658B-45EF-BFFA-714FA5E9E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A964AB-451D-41D7-B59B-888E95810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2FB49C-F02D-473E-BF6A-ED5DE8F0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22CC1A-E9C6-4041-8080-62EE33819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35C35D-6C46-4972-9E7C-C92EC85E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93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7C04B-EA24-4902-B779-C178A6A5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5382132-B982-419C-BAB5-2267AC341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EB1BFE-CADD-462D-8506-1EE043863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982EDF-21E0-4F8F-9341-A55D352F4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20EE26-2E76-4C8C-94C7-0321EA14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FCC45A-425B-401C-AD83-7085889EB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20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276512E-13F9-4012-A5E9-BCE2E18F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AE4E2DB-81CE-40BE-A315-BD83180D7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B0710C-C280-475C-B017-21AFA23F3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AAE3-5A27-4286-B852-24B3EAEB7BEE}" type="datetimeFigureOut">
              <a:rPr kumimoji="1" lang="ja-JP" altLang="en-US" smtClean="0"/>
              <a:t>2023/10/13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C5E3E2-6675-48F7-B042-BFF8913B4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F516AE-270A-4FD5-B9FE-03E430529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0374-E307-406F-B4DF-4DE0EF52D6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0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hyperlink" Target="http://www.public-domain-image.com/flags-of-the-world-public-domain-images-pictures/flag-of-italy.jpg.html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丘の上にある数種類の木&#10;&#10;低い精度で自動的に生成された説明">
            <a:extLst>
              <a:ext uri="{FF2B5EF4-FFF2-40B4-BE49-F238E27FC236}">
                <a16:creationId xmlns:a16="http://schemas.microsoft.com/office/drawing/2014/main" id="{A12DCBE4-BD78-88CD-91AB-EBCBA5C6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48473" b="29701"/>
          <a:stretch/>
        </p:blipFill>
        <p:spPr>
          <a:xfrm>
            <a:off x="8878" y="-1148"/>
            <a:ext cx="12161444" cy="195642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5F40AC5-AD8F-4E19-B3BB-B52660EEA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56" y="40595"/>
            <a:ext cx="9928991" cy="1568825"/>
          </a:xfrm>
          <a:noFill/>
        </p:spPr>
        <p:txBody>
          <a:bodyPr>
            <a:noAutofit/>
          </a:bodyPr>
          <a:lstStyle/>
          <a:p>
            <a:r>
              <a:rPr lang="it-IT" altLang="ja-JP" sz="6600" b="1" kern="100">
                <a:effectLst>
                  <a:glow rad="50800">
                    <a:schemeClr val="accent4">
                      <a:lumMod val="50000"/>
                      <a:alpha val="50000"/>
                    </a:schemeClr>
                  </a:glow>
                </a:effectLst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Fanetti </a:t>
            </a:r>
            <a:r>
              <a:rPr lang="ja-JP" altLang="en-US" sz="4000" b="1" kern="100">
                <a:effectLst>
                  <a:glow rad="50800">
                    <a:schemeClr val="accent4">
                      <a:lumMod val="50000"/>
                      <a:alpha val="50000"/>
                    </a:schemeClr>
                  </a:glow>
                </a:effectLst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ファネッティ</a:t>
            </a:r>
            <a:r>
              <a:rPr lang="it-IT" altLang="ja-JP" sz="4000" kern="100">
                <a:effectLst>
                  <a:glow rad="50800">
                    <a:schemeClr val="accent4">
                      <a:lumMod val="50000"/>
                      <a:alpha val="50000"/>
                    </a:schemeClr>
                  </a:glow>
                </a:effectLst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 </a:t>
            </a:r>
            <a:r>
              <a:rPr lang="ja-JP" altLang="en-US" sz="4000" kern="100">
                <a:effectLst>
                  <a:glow rad="50800">
                    <a:schemeClr val="accent4">
                      <a:lumMod val="50000"/>
                      <a:alpha val="50000"/>
                    </a:schemeClr>
                  </a:glow>
                </a:effectLst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 </a:t>
            </a:r>
            <a:br>
              <a:rPr lang="en-US" altLang="ja-JP" sz="3200" kern="100"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</a:br>
            <a:r>
              <a:rPr lang="ja-JP" altLang="en-US" sz="3200" kern="100">
                <a:effectLst/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 </a:t>
            </a:r>
            <a:r>
              <a:rPr lang="ja-JP" altLang="en-US" sz="3600" b="1" kern="100">
                <a:effectLst/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トスカーナ </a:t>
            </a:r>
            <a:r>
              <a:rPr lang="en-US" altLang="ja-JP" sz="3600" b="1" kern="100">
                <a:effectLst/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-</a:t>
            </a:r>
            <a:r>
              <a:rPr lang="ja-JP" altLang="en-US" sz="3600" b="1" kern="100">
                <a:effectLst/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 シエナ </a:t>
            </a:r>
            <a:r>
              <a:rPr lang="en-US" altLang="ja-JP" sz="3600" b="1" kern="100">
                <a:effectLst/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-</a:t>
            </a:r>
            <a:r>
              <a:rPr lang="ja-JP" altLang="en-US" sz="3600" b="1" kern="100">
                <a:effectLst/>
                <a:latin typeface="Verdana" panose="020B0604030504040204" pitchFamily="34" charset="0"/>
                <a:ea typeface="HGPｺﾞｼｯｸM" panose="020B0600000000000000" pitchFamily="50" charset="-128"/>
                <a:cs typeface="ＭＳ ゴシック" panose="020B0609070205080204" pitchFamily="49" charset="-128"/>
              </a:rPr>
              <a:t> モンテプルチアーノ</a:t>
            </a:r>
            <a:endParaRPr kumimoji="1" lang="ja-JP" altLang="en-US" sz="18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A8A37C35-D1E3-7B54-FA12-F977C2657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62148"/>
              </p:ext>
            </p:extLst>
          </p:nvPr>
        </p:nvGraphicFramePr>
        <p:xfrm>
          <a:off x="-307" y="1665297"/>
          <a:ext cx="12192000" cy="51927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42903">
                  <a:extLst>
                    <a:ext uri="{9D8B030D-6E8A-4147-A177-3AD203B41FA5}">
                      <a16:colId xmlns:a16="http://schemas.microsoft.com/office/drawing/2014/main" val="335830196"/>
                    </a:ext>
                  </a:extLst>
                </a:gridCol>
                <a:gridCol w="1368361">
                  <a:extLst>
                    <a:ext uri="{9D8B030D-6E8A-4147-A177-3AD203B41FA5}">
                      <a16:colId xmlns:a16="http://schemas.microsoft.com/office/drawing/2014/main" val="2182701245"/>
                    </a:ext>
                  </a:extLst>
                </a:gridCol>
                <a:gridCol w="1131602">
                  <a:extLst>
                    <a:ext uri="{9D8B030D-6E8A-4147-A177-3AD203B41FA5}">
                      <a16:colId xmlns:a16="http://schemas.microsoft.com/office/drawing/2014/main" val="2177184202"/>
                    </a:ext>
                  </a:extLst>
                </a:gridCol>
                <a:gridCol w="1037304">
                  <a:extLst>
                    <a:ext uri="{9D8B030D-6E8A-4147-A177-3AD203B41FA5}">
                      <a16:colId xmlns:a16="http://schemas.microsoft.com/office/drawing/2014/main" val="3370063979"/>
                    </a:ext>
                  </a:extLst>
                </a:gridCol>
                <a:gridCol w="1310773">
                  <a:extLst>
                    <a:ext uri="{9D8B030D-6E8A-4147-A177-3AD203B41FA5}">
                      <a16:colId xmlns:a16="http://schemas.microsoft.com/office/drawing/2014/main" val="467332457"/>
                    </a:ext>
                  </a:extLst>
                </a:gridCol>
                <a:gridCol w="5001057">
                  <a:extLst>
                    <a:ext uri="{9D8B030D-6E8A-4147-A177-3AD203B41FA5}">
                      <a16:colId xmlns:a16="http://schemas.microsoft.com/office/drawing/2014/main" val="32401479"/>
                    </a:ext>
                  </a:extLst>
                </a:gridCol>
              </a:tblGrid>
              <a:tr h="249439"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+mj-ea"/>
                          <a:ea typeface="+mj-ea"/>
                        </a:rPr>
                        <a:t>ワイン名</a:t>
                      </a:r>
                      <a:endParaRPr lang="ja-JP" sz="16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ラベル</a:t>
                      </a:r>
                      <a:endParaRPr lang="ja-JP" sz="16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200" b="1" kern="100">
                          <a:effectLst/>
                          <a:latin typeface="+mj-ea"/>
                          <a:ea typeface="+mj-ea"/>
                        </a:rPr>
                        <a:t>ヴィンテージ</a:t>
                      </a:r>
                      <a:endParaRPr lang="ja-JP" sz="12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+mj-ea"/>
                          <a:ea typeface="+mj-ea"/>
                        </a:rPr>
                        <a:t>容量</a:t>
                      </a:r>
                      <a:endParaRPr lang="ja-JP" sz="16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+mj-ea"/>
                          <a:ea typeface="+mj-ea"/>
                        </a:rPr>
                        <a:t>上代</a:t>
                      </a:r>
                      <a:r>
                        <a:rPr lang="ja-JP" sz="1200" b="1" kern="100">
                          <a:effectLst/>
                          <a:latin typeface="+mj-ea"/>
                          <a:ea typeface="+mj-ea"/>
                        </a:rPr>
                        <a:t>（税別）</a:t>
                      </a:r>
                      <a:endParaRPr lang="ja-JP" sz="16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600" b="1" kern="100">
                          <a:effectLst/>
                          <a:latin typeface="+mj-ea"/>
                          <a:ea typeface="+mj-ea"/>
                        </a:rPr>
                        <a:t>メモ</a:t>
                      </a:r>
                      <a:endParaRPr lang="ja-JP" sz="16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659071"/>
                  </a:ext>
                </a:extLst>
              </a:tr>
              <a:tr h="1540714">
                <a:tc>
                  <a:txBody>
                    <a:bodyPr/>
                    <a:lstStyle/>
                    <a:p>
                      <a:pPr algn="ctr"/>
                      <a:endParaRPr lang="it-IT" sz="1200" kern="10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it-IT" altLang="ja-JP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Bianco S</a:t>
                      </a:r>
                      <a:r>
                        <a:rPr kumimoji="1" lang="ja-JP" altLang="ja-JP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kumimoji="1" lang="it-IT" altLang="ja-JP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Agnese</a:t>
                      </a:r>
                      <a:endParaRPr kumimoji="1" lang="en-US" altLang="ja-JP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ビアンコ</a:t>
                      </a:r>
                      <a:endParaRPr kumimoji="1" lang="en-US" altLang="ja-JP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サンタニェーゼ</a:t>
                      </a:r>
                      <a:endParaRPr lang="ja-JP" sz="1600" kern="100">
                        <a:effectLst/>
                        <a:latin typeface="Verdana" panose="020B060403050404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100" kern="100">
                        <a:effectLst/>
                        <a:latin typeface="Verdana" panose="020B060403050404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kern="100"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kern="100">
                          <a:effectLst/>
                          <a:latin typeface="Aptos ExtraBold" panose="020F0502020204030204" pitchFamily="34" charset="0"/>
                        </a:rPr>
                        <a:t>750</a:t>
                      </a:r>
                      <a:r>
                        <a:rPr lang="ja-JP" altLang="en-US" sz="1800" kern="100">
                          <a:effectLst/>
                          <a:latin typeface="Aptos ExtraBold" panose="020F0502020204030204" pitchFamily="34" charset="0"/>
                        </a:rPr>
                        <a:t>㎖</a:t>
                      </a:r>
                      <a:endParaRPr lang="ja-JP" sz="1800" kern="100">
                        <a:effectLst/>
                        <a:latin typeface="Aptos ExtraBold" panose="020F050202020403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kern="100">
                          <a:effectLst/>
                          <a:latin typeface="Aptos ExtraBold" panose="020F0502020204030204" pitchFamily="34" charset="0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\2,300</a:t>
                      </a: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トレビアーノ　トスカーノ、</a:t>
                      </a:r>
                      <a:endParaRPr lang="en-US" altLang="ja-JP" sz="15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マルヴァジーア　ビアンカ、樹齢</a:t>
                      </a:r>
                      <a:r>
                        <a:rPr lang="en-US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ja-JP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ja-JP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年</a:t>
                      </a:r>
                      <a:endParaRPr lang="en-US" altLang="ja-JP" sz="1500" kern="100"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収穫後、約１日のマセレーション（果皮浸漬）、野生酵母による醗酵を促す。圧搾後大型のセメントタンクにて醗酵、途中オリ引きを行いそのまま</a:t>
                      </a:r>
                      <a:r>
                        <a:rPr lang="en-US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か月の熟成。</a:t>
                      </a:r>
                      <a:r>
                        <a:rPr lang="en-US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ja-JP" sz="1500" kern="100"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Times New Roman" panose="02020603050405020304" pitchFamily="18" charset="0"/>
                        </a:rPr>
                        <a:t>年以上全く変わらない手法のトスカーナビアンコ。</a:t>
                      </a: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544420"/>
                  </a:ext>
                </a:extLst>
              </a:tr>
              <a:tr h="170127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it-IT" altLang="ja-JP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1" lang="it-IT" altLang="ja-JP" sz="20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Rosso Fanetti</a:t>
                      </a:r>
                      <a:endParaRPr kumimoji="1" lang="ja-JP" altLang="ja-JP" sz="20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9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ロッソ </a:t>
                      </a:r>
                      <a:endParaRPr kumimoji="1" lang="en-US" altLang="ja-JP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ファネッティ</a:t>
                      </a:r>
                      <a:endParaRPr lang="ja-JP" sz="1400" kern="100">
                        <a:effectLst/>
                        <a:latin typeface="Verdana" panose="020B060403050404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100" kern="100">
                        <a:effectLst/>
                        <a:latin typeface="Verdana" panose="020B060403050404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kern="100">
                          <a:effectLst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kern="100">
                          <a:effectLst/>
                          <a:latin typeface="Aptos ExtraBold" panose="020F0502020204030204" pitchFamily="34" charset="0"/>
                        </a:rPr>
                        <a:t>750</a:t>
                      </a:r>
                      <a:r>
                        <a:rPr lang="ja-JP" altLang="en-US" sz="1800" kern="100">
                          <a:effectLst/>
                          <a:latin typeface="Aptos ExtraBold" panose="020F0502020204030204" pitchFamily="34" charset="0"/>
                        </a:rPr>
                        <a:t>㎖</a:t>
                      </a:r>
                      <a:endParaRPr lang="ja-JP" sz="1800" kern="100">
                        <a:effectLst/>
                        <a:latin typeface="Aptos ExtraBold" panose="020F050202020403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kern="100">
                          <a:effectLst/>
                          <a:latin typeface="Aptos ExtraBold" panose="020F0502020204030204" pitchFamily="34" charset="0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\2,000</a:t>
                      </a:r>
                      <a:endParaRPr lang="ja-JP" sz="1800" kern="100">
                        <a:effectLst/>
                        <a:latin typeface="Aptos ExtraBold" panose="020F050202020403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500" kern="100">
                          <a:solidFill>
                            <a:srgbClr val="00000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HGPｺﾞｼｯｸM" panose="020B0600000000000000" pitchFamily="50" charset="-128"/>
                        </a:rPr>
                        <a:t>サンジョヴェーゼ主体、カナイオーロ、</a:t>
                      </a:r>
                      <a:endParaRPr lang="en-US" altLang="ja-JP" sz="1500" kern="10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HGPｺﾞｼｯｸM" panose="020B0600000000000000" pitchFamily="50" charset="-128"/>
                      </a:endParaRPr>
                    </a:p>
                    <a:p>
                      <a:pPr algn="just"/>
                      <a:r>
                        <a:rPr lang="ja-JP" sz="1500" kern="100">
                          <a:solidFill>
                            <a:srgbClr val="00000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HGPｺﾞｼｯｸM" panose="020B0600000000000000" pitchFamily="50" charset="-128"/>
                        </a:rPr>
                        <a:t>マルヴァジーア、トレッビアーノ、樹齢</a:t>
                      </a:r>
                      <a:r>
                        <a:rPr lang="en-US" sz="1500" kern="100">
                          <a:solidFill>
                            <a:srgbClr val="00000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HGPｺﾞｼｯｸM" panose="020B0600000000000000" pitchFamily="50" charset="-128"/>
                        </a:rPr>
                        <a:t>30</a:t>
                      </a:r>
                      <a:r>
                        <a:rPr lang="ja-JP" sz="1500" kern="100">
                          <a:solidFill>
                            <a:srgbClr val="00000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HGPｺﾞｼｯｸM" panose="020B0600000000000000" pitchFamily="50" charset="-128"/>
                        </a:rPr>
                        <a:t>年。</a:t>
                      </a:r>
                      <a:endParaRPr lang="en-US" altLang="ja-JP" sz="1500" kern="10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HGPｺﾞｼｯｸM" panose="020B0600000000000000" pitchFamily="50" charset="-128"/>
                      </a:endParaRPr>
                    </a:p>
                    <a:p>
                      <a:pPr algn="just"/>
                      <a:r>
                        <a:rPr lang="ja-JP" sz="1500" kern="100">
                          <a:solidFill>
                            <a:srgbClr val="00000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HGPｺﾞｼｯｸM" panose="020B0600000000000000" pitchFamily="50" charset="-128"/>
                        </a:rPr>
                        <a:t>収穫後、大型のセメントタンクにて約２週間のマセレーション。</a:t>
                      </a:r>
                      <a:endParaRPr lang="en-US" altLang="ja-JP" sz="1500" kern="10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HGPｺﾞｼｯｸM" panose="020B0600000000000000" pitchFamily="50" charset="-128"/>
                      </a:endParaRPr>
                    </a:p>
                    <a:p>
                      <a:pPr algn="just"/>
                      <a:r>
                        <a:rPr lang="ja-JP" sz="1500" kern="100">
                          <a:solidFill>
                            <a:srgbClr val="00000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HGPｺﾞｼｯｸM" panose="020B0600000000000000" pitchFamily="50" charset="-128"/>
                        </a:rPr>
                        <a:t>野生酵母による醗酵を促す。その後オリ引きを行い、使い込んだ大樽（</a:t>
                      </a:r>
                      <a:r>
                        <a:rPr lang="en-US" sz="1500" kern="100">
                          <a:solidFill>
                            <a:srgbClr val="00000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HGPｺﾞｼｯｸM" panose="020B0600000000000000" pitchFamily="50" charset="-128"/>
                        </a:rPr>
                        <a:t>30hl</a:t>
                      </a:r>
                      <a:r>
                        <a:rPr lang="ja-JP" sz="1500" kern="100">
                          <a:solidFill>
                            <a:srgbClr val="000000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HGPｺﾞｼｯｸM" panose="020B0600000000000000" pitchFamily="50" charset="-128"/>
                        </a:rPr>
                        <a:t>）にて２４か月の熟成。ノンフィルターにてボトル詰め。</a:t>
                      </a: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767049"/>
                  </a:ext>
                </a:extLst>
              </a:tr>
              <a:tr h="1701275">
                <a:tc>
                  <a:txBody>
                    <a:bodyPr/>
                    <a:lstStyle/>
                    <a:p>
                      <a:pPr algn="ctr"/>
                      <a:endParaRPr lang="it-IT" altLang="ja-JP" sz="1200" b="1" kern="100">
                        <a:effectLst/>
                      </a:endParaRPr>
                    </a:p>
                    <a:p>
                      <a:pPr algn="ctr"/>
                      <a:r>
                        <a:rPr lang="it-IT" altLang="ja-JP" sz="2000" b="1" kern="100">
                          <a:effectLst/>
                        </a:rPr>
                        <a:t>Rosso di Montepulciano</a:t>
                      </a:r>
                    </a:p>
                    <a:p>
                      <a:pPr algn="ctr"/>
                      <a:endParaRPr kumimoji="1" lang="en-US" altLang="ja-JP" sz="9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ロッソ ディ </a:t>
                      </a:r>
                      <a:endParaRPr kumimoji="1" lang="en-US" altLang="ja-JP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モンテプルチアーノ</a:t>
                      </a:r>
                      <a:endParaRPr lang="ja-JP" sz="1600" kern="100">
                        <a:effectLst/>
                        <a:latin typeface="Verdana" panose="020B060403050404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sz="1100" kern="100">
                        <a:effectLst/>
                        <a:latin typeface="Verdana" panose="020B060403050404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kern="100">
                          <a:effectLst/>
                          <a:latin typeface="Aptos ExtraBold" panose="020B0004020202020204" pitchFamily="34" charset="0"/>
                        </a:rPr>
                        <a:t>2006</a:t>
                      </a: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>
                          <a:effectLst/>
                          <a:latin typeface="Aptos ExtraBold" panose="020F0502020204030204" pitchFamily="34" charset="0"/>
                        </a:rPr>
                        <a:t>750</a:t>
                      </a:r>
                      <a:r>
                        <a:rPr lang="ja-JP" altLang="en-US" sz="1800" kern="100">
                          <a:effectLst/>
                          <a:latin typeface="Aptos ExtraBold" panose="020F0502020204030204" pitchFamily="34" charset="0"/>
                        </a:rPr>
                        <a:t>㎖</a:t>
                      </a:r>
                      <a:endParaRPr lang="en-US" altLang="ja-JP" sz="1800" kern="100">
                        <a:effectLst/>
                        <a:latin typeface="Aptos ExtraBold" panose="020F050202020403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kern="100">
                          <a:effectLst/>
                          <a:latin typeface="Aptos ExtraBold" panose="020F0502020204030204" pitchFamily="34" charset="0"/>
                          <a:ea typeface="HGPｺﾞｼｯｸM" panose="020B0600000000000000" pitchFamily="50" charset="-128"/>
                          <a:cs typeface="Times New Roman" panose="02020603050405020304" pitchFamily="18" charset="0"/>
                        </a:rPr>
                        <a:t>\3,000</a:t>
                      </a:r>
                      <a:endParaRPr lang="ja-JP" altLang="ja-JP" sz="1800" kern="100">
                        <a:effectLst/>
                        <a:latin typeface="Aptos ExtraBold" panose="020F0502020204030204" pitchFamily="34" charset="0"/>
                        <a:ea typeface="HGPｺﾞｼｯｸM" panose="020B06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8D8C6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プルニョーロ（サンジョヴェーゼの亜種）、</a:t>
                      </a:r>
                      <a:endParaRPr kumimoji="1" lang="en-US" altLang="ja-JP" sz="1500" kern="1200">
                        <a:solidFill>
                          <a:schemeClr val="tx1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+mn-cs"/>
                      </a:endParaRPr>
                    </a:p>
                    <a:p>
                      <a:pPr algn="just"/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カナイオーロ、マンモーロ、樹齢</a:t>
                      </a:r>
                      <a:r>
                        <a:rPr kumimoji="1" lang="en-US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20</a:t>
                      </a:r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年。</a:t>
                      </a:r>
                      <a:endParaRPr kumimoji="1" lang="en-US" altLang="ja-JP" sz="1500" kern="1200">
                        <a:solidFill>
                          <a:schemeClr val="tx1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+mn-cs"/>
                      </a:endParaRPr>
                    </a:p>
                    <a:p>
                      <a:pPr algn="just"/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収穫後、大型のセメントタンクにて約２週間のマセレーションを行い、野生酵母による醗酵を促す。</a:t>
                      </a:r>
                      <a:endParaRPr kumimoji="1" lang="en-US" altLang="ja-JP" sz="1500" kern="1200">
                        <a:solidFill>
                          <a:schemeClr val="tx1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+mn-cs"/>
                      </a:endParaRPr>
                    </a:p>
                    <a:p>
                      <a:pPr algn="just"/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圧搾後、使い込んだ大樽（</a:t>
                      </a:r>
                      <a:r>
                        <a:rPr kumimoji="1" lang="en-US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20</a:t>
                      </a:r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～</a:t>
                      </a:r>
                      <a:r>
                        <a:rPr kumimoji="1" lang="en-US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30hl</a:t>
                      </a:r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）にて</a:t>
                      </a:r>
                      <a:r>
                        <a:rPr kumimoji="1" lang="en-US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24</a:t>
                      </a:r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か月以上熟成。</a:t>
                      </a:r>
                      <a:endParaRPr kumimoji="1" lang="en-US" altLang="ja-JP" sz="1500" kern="1200">
                        <a:solidFill>
                          <a:schemeClr val="tx1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+mn-cs"/>
                      </a:endParaRPr>
                    </a:p>
                    <a:p>
                      <a:pPr algn="just"/>
                      <a:r>
                        <a:rPr kumimoji="1" lang="ja-JP" altLang="ja-JP" sz="1500" kern="1200">
                          <a:solidFill>
                            <a:schemeClr val="tx1"/>
                          </a:solidFill>
                          <a:effectLst/>
                          <a:latin typeface="BIZ UDP明朝 Medium" panose="02020500000000000000" pitchFamily="18" charset="-128"/>
                          <a:ea typeface="BIZ UDP明朝 Medium" panose="02020500000000000000" pitchFamily="18" charset="-128"/>
                          <a:cs typeface="+mn-cs"/>
                        </a:rPr>
                        <a:t>途中適宜オリ引きを行い、ノンフィルターにてボトル詰め。</a:t>
                      </a:r>
                      <a:endParaRPr lang="ja-JP" sz="1500" kern="100">
                        <a:solidFill>
                          <a:srgbClr val="000000"/>
                        </a:solidFill>
                        <a:effectLst/>
                        <a:latin typeface="BIZ UDP明朝 Medium" panose="02020500000000000000" pitchFamily="18" charset="-128"/>
                        <a:ea typeface="BIZ UDP明朝 Medium" panose="02020500000000000000" pitchFamily="18" charset="-128"/>
                        <a:cs typeface="HGPｺﾞｼｯｸM" panose="020B0600000000000000" pitchFamily="50" charset="-128"/>
                      </a:endParaRPr>
                    </a:p>
                  </a:txBody>
                  <a:tcPr marL="68580" marR="68580" marT="0" marB="0">
                    <a:solidFill>
                      <a:srgbClr val="D8D8C6">
                        <a:alpha val="8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306443"/>
                  </a:ext>
                </a:extLst>
              </a:tr>
            </a:tbl>
          </a:graphicData>
        </a:graphic>
      </p:graphicFrame>
      <p:pic>
        <p:nvPicPr>
          <p:cNvPr id="8" name="図 7" descr="図形&#10;&#10;自動的に生成された説明">
            <a:extLst>
              <a:ext uri="{FF2B5EF4-FFF2-40B4-BE49-F238E27FC236}">
                <a16:creationId xmlns:a16="http://schemas.microsoft.com/office/drawing/2014/main" id="{F8884435-8968-3B60-0BF5-BAA41E0E2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9704" y="1094610"/>
            <a:ext cx="534885" cy="3563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F3B2294-E1A5-D643-E490-597365F80CFB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673" y="3468309"/>
            <a:ext cx="900000" cy="1152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B3247FA-C04B-98E5-3AB0-0A146ED8F10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/>
          <a:stretch/>
        </p:blipFill>
        <p:spPr>
          <a:xfrm>
            <a:off x="2805116" y="1932311"/>
            <a:ext cx="900000" cy="106175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496BEA5-0920-FD7A-212C-9A0CC4AF2CA9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219" y="2993792"/>
            <a:ext cx="360000" cy="432000"/>
          </a:xfrm>
          <a:prstGeom prst="rect">
            <a:avLst/>
          </a:prstGeom>
          <a:solidFill>
            <a:srgbClr val="D8D8C6"/>
          </a:solidFill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0CD60AA-1225-F04B-5769-DDDC839F2B49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0660" y="4675721"/>
            <a:ext cx="360000" cy="432000"/>
          </a:xfrm>
          <a:prstGeom prst="rect">
            <a:avLst/>
          </a:prstGeom>
        </p:spPr>
      </p:pic>
      <p:pic>
        <p:nvPicPr>
          <p:cNvPr id="6" name="図 5" descr="草の上にいる女性&#10;&#10;低い精度で自動的に生成された説明">
            <a:extLst>
              <a:ext uri="{FF2B5EF4-FFF2-40B4-BE49-F238E27FC236}">
                <a16:creationId xmlns:a16="http://schemas.microsoft.com/office/drawing/2014/main" id="{E3F87E49-B1BC-7279-EEB5-4D5004B904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0" b="29385"/>
          <a:stretch/>
        </p:blipFill>
        <p:spPr>
          <a:xfrm>
            <a:off x="9908245" y="-1148"/>
            <a:ext cx="2283448" cy="1666445"/>
          </a:xfrm>
          <a:prstGeom prst="rect">
            <a:avLst/>
          </a:prstGeom>
        </p:spPr>
      </p:pic>
      <p:pic>
        <p:nvPicPr>
          <p:cNvPr id="14" name="図 13" descr="アルコールのボトルのラベル&#10;&#10;自動的に生成された説明">
            <a:extLst>
              <a:ext uri="{FF2B5EF4-FFF2-40B4-BE49-F238E27FC236}">
                <a16:creationId xmlns:a16="http://schemas.microsoft.com/office/drawing/2014/main" id="{19674CB3-AA89-4F6A-CBC4-24DC71B64EDD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01" y="1920444"/>
            <a:ext cx="396000" cy="1548000"/>
          </a:xfrm>
          <a:prstGeom prst="rect">
            <a:avLst/>
          </a:prstGeom>
        </p:spPr>
      </p:pic>
      <p:pic>
        <p:nvPicPr>
          <p:cNvPr id="21" name="図 20" descr="アルコールのボトルのラベル&#10;&#10;自動的に生成された説明">
            <a:extLst>
              <a:ext uri="{FF2B5EF4-FFF2-40B4-BE49-F238E27FC236}">
                <a16:creationId xmlns:a16="http://schemas.microsoft.com/office/drawing/2014/main" id="{4E6FAAC8-7692-FAA8-DE52-E4EC786ADCD9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01" y="3586444"/>
            <a:ext cx="396000" cy="1548000"/>
          </a:xfrm>
          <a:prstGeom prst="rect">
            <a:avLst/>
          </a:prstGeom>
        </p:spPr>
      </p:pic>
      <p:pic>
        <p:nvPicPr>
          <p:cNvPr id="5" name="図 4" descr="ダイアグラム&#10;&#10;自動的に生成された説明">
            <a:extLst>
              <a:ext uri="{FF2B5EF4-FFF2-40B4-BE49-F238E27FC236}">
                <a16:creationId xmlns:a16="http://schemas.microsoft.com/office/drawing/2014/main" id="{A2F8691F-245A-535E-2156-A1A3AB642514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73" y="5168774"/>
            <a:ext cx="900000" cy="1152000"/>
          </a:xfrm>
          <a:prstGeom prst="rect">
            <a:avLst/>
          </a:prstGeom>
        </p:spPr>
      </p:pic>
      <p:pic>
        <p:nvPicPr>
          <p:cNvPr id="10" name="図 9" descr="アルコールのボトルとグラス&#10;&#10;自動的に生成された説明">
            <a:extLst>
              <a:ext uri="{FF2B5EF4-FFF2-40B4-BE49-F238E27FC236}">
                <a16:creationId xmlns:a16="http://schemas.microsoft.com/office/drawing/2014/main" id="{A1A28EA0-16E8-4747-DE38-8FC87AF16175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801" y="5309305"/>
            <a:ext cx="396000" cy="15480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D76DEC1-5F82-CD10-A642-EEC8F55F9923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0890" y="6362172"/>
            <a:ext cx="360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6098821B-631D-4B1B-A3BB-1290DA2E1A27}" vid="{599C1BBC-8C2C-4F09-9ED7-FC979652D8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381</TotalTime>
  <Words>226</Words>
  <Application>Microsoft Office PowerPoint</Application>
  <PresentationFormat>ワイド画面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UDP明朝 Medium</vt:lpstr>
      <vt:lpstr>ＭＳ ゴシック</vt:lpstr>
      <vt:lpstr>游ゴシック</vt:lpstr>
      <vt:lpstr>游ゴシック Light</vt:lpstr>
      <vt:lpstr>Aptos ExtraBold</vt:lpstr>
      <vt:lpstr>Arial</vt:lpstr>
      <vt:lpstr>Verdana</vt:lpstr>
      <vt:lpstr>Office テーマ</vt:lpstr>
      <vt:lpstr>Fanetti ファネッティ    トスカーナ - シエナ - モンテプルチアーノ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Farneto  イル ファルネート                   　          エミリア＝ロマーニャーレッジョ エミリアーカステッララーノ</dc:title>
  <dc:creator>33 eVino</dc:creator>
  <cp:lastModifiedBy>33 evino</cp:lastModifiedBy>
  <cp:revision>30</cp:revision>
  <dcterms:created xsi:type="dcterms:W3CDTF">2023-08-17T03:12:19Z</dcterms:created>
  <dcterms:modified xsi:type="dcterms:W3CDTF">2023-10-13T05:09:41Z</dcterms:modified>
</cp:coreProperties>
</file>